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15" r:id="rId6"/>
    <p:sldId id="314" r:id="rId7"/>
    <p:sldId id="296" r:id="rId8"/>
    <p:sldId id="297"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19" autoAdjust="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12/7/2023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12/7/2023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12/7/2023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12/7/2023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ircad.fr/research/data-sets/liver-segmentation-3d-ircadb-0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197" y="0"/>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764306" y="1975104"/>
            <a:ext cx="5383288" cy="2011261"/>
          </a:xfrm>
        </p:spPr>
        <p:txBody>
          <a:bodyPr>
            <a:normAutofit fontScale="90000"/>
          </a:bodyPr>
          <a:lstStyle/>
          <a:p>
            <a:r>
              <a:rPr lang="en-US" sz="4400" dirty="0">
                <a:solidFill>
                  <a:schemeClr val="tx1"/>
                </a:solidFill>
              </a:rPr>
              <a:t>Liver segmentation of </a:t>
            </a:r>
            <a:r>
              <a:rPr lang="en-US" sz="4400" dirty="0" err="1">
                <a:solidFill>
                  <a:schemeClr val="tx1"/>
                </a:solidFill>
              </a:rPr>
              <a:t>ct</a:t>
            </a:r>
            <a:r>
              <a:rPr lang="en-US" sz="4400" dirty="0">
                <a:solidFill>
                  <a:schemeClr val="tx1"/>
                </a:solidFill>
              </a:rPr>
              <a:t> images with deep learning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77500" lnSpcReduction="20000"/>
          </a:bodyPr>
          <a:lstStyle/>
          <a:p>
            <a:pPr>
              <a:spcAft>
                <a:spcPts val="600"/>
              </a:spcAft>
            </a:pPr>
            <a:r>
              <a:rPr lang="en-US" dirty="0" err="1">
                <a:solidFill>
                  <a:schemeClr val="tx1"/>
                </a:solidFill>
              </a:rPr>
              <a:t>Soubith</a:t>
            </a:r>
            <a:r>
              <a:rPr lang="en-US" dirty="0">
                <a:solidFill>
                  <a:schemeClr val="tx1"/>
                </a:solidFill>
              </a:rPr>
              <a:t> Babu </a:t>
            </a:r>
            <a:r>
              <a:rPr lang="en-US" dirty="0" err="1">
                <a:solidFill>
                  <a:schemeClr val="tx1"/>
                </a:solidFill>
              </a:rPr>
              <a:t>Kanatan</a:t>
            </a:r>
            <a:r>
              <a:rPr lang="en-US" dirty="0">
                <a:solidFill>
                  <a:schemeClr val="tx1"/>
                </a:solidFill>
              </a:rPr>
              <a:t> – 20BAI1177</a:t>
            </a:r>
          </a:p>
          <a:p>
            <a:pPr>
              <a:spcAft>
                <a:spcPts val="600"/>
              </a:spcAft>
            </a:pPr>
            <a:r>
              <a:rPr lang="en-US" dirty="0" err="1">
                <a:solidFill>
                  <a:schemeClr val="tx1"/>
                </a:solidFill>
              </a:rPr>
              <a:t>Girisankar</a:t>
            </a:r>
            <a:r>
              <a:rPr lang="en-US" dirty="0">
                <a:solidFill>
                  <a:schemeClr val="tx1"/>
                </a:solidFill>
              </a:rPr>
              <a:t> G – 20BAI1259</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5489-150A-BBD4-8A32-75FAD3F98CD1}"/>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323FD3FA-91E5-AAF7-073D-BBE6F198A4FA}"/>
              </a:ext>
            </a:extLst>
          </p:cNvPr>
          <p:cNvPicPr>
            <a:picLocks noGrp="1" noChangeAspect="1"/>
          </p:cNvPicPr>
          <p:nvPr>
            <p:ph idx="1"/>
          </p:nvPr>
        </p:nvPicPr>
        <p:blipFill>
          <a:blip r:embed="rId2"/>
          <a:stretch>
            <a:fillRect/>
          </a:stretch>
        </p:blipFill>
        <p:spPr>
          <a:xfrm>
            <a:off x="1066800" y="2284826"/>
            <a:ext cx="10058400" cy="3486911"/>
          </a:xfrm>
        </p:spPr>
      </p:pic>
    </p:spTree>
    <p:extLst>
      <p:ext uri="{BB962C8B-B14F-4D97-AF65-F5344CB8AC3E}">
        <p14:creationId xmlns:p14="http://schemas.microsoft.com/office/powerpoint/2010/main" val="143771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86CB-737B-C953-8095-67170236B71D}"/>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50140E9D-DC04-9362-74CF-A7D46641892D}"/>
              </a:ext>
            </a:extLst>
          </p:cNvPr>
          <p:cNvPicPr>
            <a:picLocks noGrp="1" noChangeAspect="1"/>
          </p:cNvPicPr>
          <p:nvPr>
            <p:ph idx="1"/>
          </p:nvPr>
        </p:nvPicPr>
        <p:blipFill>
          <a:blip r:embed="rId2"/>
          <a:stretch>
            <a:fillRect/>
          </a:stretch>
        </p:blipFill>
        <p:spPr>
          <a:xfrm>
            <a:off x="521257" y="2195836"/>
            <a:ext cx="5232778" cy="3849687"/>
          </a:xfrm>
        </p:spPr>
      </p:pic>
      <p:pic>
        <p:nvPicPr>
          <p:cNvPr id="7" name="Picture 6">
            <a:extLst>
              <a:ext uri="{FF2B5EF4-FFF2-40B4-BE49-F238E27FC236}">
                <a16:creationId xmlns:a16="http://schemas.microsoft.com/office/drawing/2014/main" id="{A50ABF8C-4481-2C6F-0DA4-3C0A7F8F0BFD}"/>
              </a:ext>
            </a:extLst>
          </p:cNvPr>
          <p:cNvPicPr>
            <a:picLocks noChangeAspect="1"/>
          </p:cNvPicPr>
          <p:nvPr/>
        </p:nvPicPr>
        <p:blipFill>
          <a:blip r:embed="rId3"/>
          <a:stretch>
            <a:fillRect/>
          </a:stretch>
        </p:blipFill>
        <p:spPr>
          <a:xfrm>
            <a:off x="5585011" y="2195836"/>
            <a:ext cx="6230471" cy="3849687"/>
          </a:xfrm>
          <a:prstGeom prst="rect">
            <a:avLst/>
          </a:prstGeom>
        </p:spPr>
      </p:pic>
    </p:spTree>
    <p:extLst>
      <p:ext uri="{BB962C8B-B14F-4D97-AF65-F5344CB8AC3E}">
        <p14:creationId xmlns:p14="http://schemas.microsoft.com/office/powerpoint/2010/main" val="2578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55A1-86E6-F18D-794B-2875978BCDB6}"/>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248AB54B-5A44-2769-AFE2-32F638F7A6FB}"/>
              </a:ext>
            </a:extLst>
          </p:cNvPr>
          <p:cNvPicPr>
            <a:picLocks noGrp="1" noChangeAspect="1"/>
          </p:cNvPicPr>
          <p:nvPr>
            <p:ph idx="1"/>
          </p:nvPr>
        </p:nvPicPr>
        <p:blipFill>
          <a:blip r:embed="rId2"/>
          <a:stretch>
            <a:fillRect/>
          </a:stretch>
        </p:blipFill>
        <p:spPr>
          <a:xfrm>
            <a:off x="364145" y="2014194"/>
            <a:ext cx="5731856" cy="4449359"/>
          </a:xfrm>
        </p:spPr>
      </p:pic>
      <p:pic>
        <p:nvPicPr>
          <p:cNvPr id="7" name="Picture 6">
            <a:extLst>
              <a:ext uri="{FF2B5EF4-FFF2-40B4-BE49-F238E27FC236}">
                <a16:creationId xmlns:a16="http://schemas.microsoft.com/office/drawing/2014/main" id="{3765C57B-1D1E-2378-0810-EC9AFCDB5379}"/>
              </a:ext>
            </a:extLst>
          </p:cNvPr>
          <p:cNvPicPr>
            <a:picLocks noChangeAspect="1"/>
          </p:cNvPicPr>
          <p:nvPr/>
        </p:nvPicPr>
        <p:blipFill>
          <a:blip r:embed="rId3"/>
          <a:stretch>
            <a:fillRect/>
          </a:stretch>
        </p:blipFill>
        <p:spPr>
          <a:xfrm>
            <a:off x="6104965" y="2023159"/>
            <a:ext cx="5731855" cy="4449359"/>
          </a:xfrm>
          <a:prstGeom prst="rect">
            <a:avLst/>
          </a:prstGeom>
        </p:spPr>
      </p:pic>
    </p:spTree>
    <p:extLst>
      <p:ext uri="{BB962C8B-B14F-4D97-AF65-F5344CB8AC3E}">
        <p14:creationId xmlns:p14="http://schemas.microsoft.com/office/powerpoint/2010/main" val="357829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AD291-9786-9C2B-7C7E-F74D153314A3}"/>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022C3EEC-548B-694C-2E8D-3CD365105E33}"/>
              </a:ext>
            </a:extLst>
          </p:cNvPr>
          <p:cNvPicPr>
            <a:picLocks noGrp="1" noChangeAspect="1"/>
          </p:cNvPicPr>
          <p:nvPr>
            <p:ph idx="1"/>
          </p:nvPr>
        </p:nvPicPr>
        <p:blipFill>
          <a:blip r:embed="rId2"/>
          <a:stretch>
            <a:fillRect/>
          </a:stretch>
        </p:blipFill>
        <p:spPr>
          <a:xfrm>
            <a:off x="2141954" y="2130333"/>
            <a:ext cx="7908092" cy="3849687"/>
          </a:xfrm>
        </p:spPr>
      </p:pic>
    </p:spTree>
    <p:extLst>
      <p:ext uri="{BB962C8B-B14F-4D97-AF65-F5344CB8AC3E}">
        <p14:creationId xmlns:p14="http://schemas.microsoft.com/office/powerpoint/2010/main" val="1707082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70B8-68EB-5AEC-942C-7F1E5ABAD9AB}"/>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94C492A6-BC47-A0C6-0B3F-5EDBDCAC15F4}"/>
              </a:ext>
            </a:extLst>
          </p:cNvPr>
          <p:cNvPicPr>
            <a:picLocks noGrp="1" noChangeAspect="1"/>
          </p:cNvPicPr>
          <p:nvPr>
            <p:ph idx="1"/>
          </p:nvPr>
        </p:nvPicPr>
        <p:blipFill>
          <a:blip r:embed="rId2"/>
          <a:stretch>
            <a:fillRect/>
          </a:stretch>
        </p:blipFill>
        <p:spPr>
          <a:xfrm>
            <a:off x="1453532" y="2112403"/>
            <a:ext cx="9284935" cy="3849687"/>
          </a:xfrm>
        </p:spPr>
      </p:pic>
    </p:spTree>
    <p:extLst>
      <p:ext uri="{BB962C8B-B14F-4D97-AF65-F5344CB8AC3E}">
        <p14:creationId xmlns:p14="http://schemas.microsoft.com/office/powerpoint/2010/main" val="322235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72B5-5E20-8EA6-C35E-E727DF1F0214}"/>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FFEEB7A2-A6ED-E035-D8E5-5074FBF29DB7}"/>
              </a:ext>
            </a:extLst>
          </p:cNvPr>
          <p:cNvPicPr>
            <a:picLocks noGrp="1" noChangeAspect="1"/>
          </p:cNvPicPr>
          <p:nvPr>
            <p:ph idx="1"/>
          </p:nvPr>
        </p:nvPicPr>
        <p:blipFill>
          <a:blip r:embed="rId2"/>
          <a:stretch>
            <a:fillRect/>
          </a:stretch>
        </p:blipFill>
        <p:spPr>
          <a:xfrm>
            <a:off x="1949718" y="2112403"/>
            <a:ext cx="8292564" cy="3849687"/>
          </a:xfrm>
        </p:spPr>
      </p:pic>
    </p:spTree>
    <p:extLst>
      <p:ext uri="{BB962C8B-B14F-4D97-AF65-F5344CB8AC3E}">
        <p14:creationId xmlns:p14="http://schemas.microsoft.com/office/powerpoint/2010/main" val="149985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26F91-3976-ED25-05B9-2187520FA84E}"/>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87DA6D71-21E7-9E5E-6CB4-CEC339B8660E}"/>
              </a:ext>
            </a:extLst>
          </p:cNvPr>
          <p:cNvPicPr>
            <a:picLocks noGrp="1" noChangeAspect="1"/>
          </p:cNvPicPr>
          <p:nvPr>
            <p:ph idx="1"/>
          </p:nvPr>
        </p:nvPicPr>
        <p:blipFill>
          <a:blip r:embed="rId2"/>
          <a:stretch>
            <a:fillRect/>
          </a:stretch>
        </p:blipFill>
        <p:spPr>
          <a:xfrm>
            <a:off x="2136080" y="2112403"/>
            <a:ext cx="7919840" cy="3849687"/>
          </a:xfrm>
        </p:spPr>
      </p:pic>
    </p:spTree>
    <p:extLst>
      <p:ext uri="{BB962C8B-B14F-4D97-AF65-F5344CB8AC3E}">
        <p14:creationId xmlns:p14="http://schemas.microsoft.com/office/powerpoint/2010/main" val="2701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4D1-8CF8-3446-971D-DD32178F8938}"/>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C8B8CC5A-96DE-92D7-3CA3-F52E06153A01}"/>
              </a:ext>
            </a:extLst>
          </p:cNvPr>
          <p:cNvPicPr>
            <a:picLocks noGrp="1" noChangeAspect="1"/>
          </p:cNvPicPr>
          <p:nvPr>
            <p:ph idx="1"/>
          </p:nvPr>
        </p:nvPicPr>
        <p:blipFill>
          <a:blip r:embed="rId2"/>
          <a:stretch>
            <a:fillRect/>
          </a:stretch>
        </p:blipFill>
        <p:spPr>
          <a:xfrm>
            <a:off x="1624440" y="2103438"/>
            <a:ext cx="8943119" cy="3849687"/>
          </a:xfrm>
        </p:spPr>
      </p:pic>
    </p:spTree>
    <p:extLst>
      <p:ext uri="{BB962C8B-B14F-4D97-AF65-F5344CB8AC3E}">
        <p14:creationId xmlns:p14="http://schemas.microsoft.com/office/powerpoint/2010/main" val="150878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E93A-FD6E-3E99-EA00-5A18201D847B}"/>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ABBCCB05-3D5F-4850-071C-7263F113DC61}"/>
              </a:ext>
            </a:extLst>
          </p:cNvPr>
          <p:cNvPicPr>
            <a:picLocks noGrp="1" noChangeAspect="1"/>
          </p:cNvPicPr>
          <p:nvPr>
            <p:ph idx="1"/>
          </p:nvPr>
        </p:nvPicPr>
        <p:blipFill>
          <a:blip r:embed="rId2"/>
          <a:stretch>
            <a:fillRect/>
          </a:stretch>
        </p:blipFill>
        <p:spPr>
          <a:xfrm>
            <a:off x="2191647" y="2103438"/>
            <a:ext cx="7808706" cy="3849687"/>
          </a:xfrm>
        </p:spPr>
      </p:pic>
    </p:spTree>
    <p:extLst>
      <p:ext uri="{BB962C8B-B14F-4D97-AF65-F5344CB8AC3E}">
        <p14:creationId xmlns:p14="http://schemas.microsoft.com/office/powerpoint/2010/main" val="97896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A637-677E-7C26-A87E-CE6A1B89E4A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37E1D59-4482-5FDF-C606-1501F3BD2023}"/>
              </a:ext>
            </a:extLst>
          </p:cNvPr>
          <p:cNvSpPr>
            <a:spLocks noGrp="1"/>
          </p:cNvSpPr>
          <p:nvPr>
            <p:ph idx="1"/>
          </p:nvPr>
        </p:nvSpPr>
        <p:spPr/>
        <p:txBody>
          <a:bodyPr>
            <a:normAutofit/>
          </a:bodyPr>
          <a:lstStyle/>
          <a:p>
            <a:pPr marL="0" indent="0">
              <a:buNone/>
            </a:pPr>
            <a:r>
              <a:rPr lang="en-US" dirty="0"/>
              <a:t>Liver segmentation is a crucial step in medical image analysis, playing a pivotal role in liver cancer diagnosis, treatment planning, and monitoring. </a:t>
            </a:r>
            <a:r>
              <a:rPr lang="en-US" dirty="0" err="1"/>
              <a:t>UNet</a:t>
            </a:r>
            <a:r>
              <a:rPr lang="en-US" dirty="0"/>
              <a:t>, a convolutional neural network (CNN) architecture, has emerged as a powerful tool for liver segmentation, demonstrating remarkable performance in various medical imaging applications.</a:t>
            </a:r>
          </a:p>
          <a:p>
            <a:pPr marL="0" indent="0">
              <a:buNone/>
            </a:pPr>
            <a:r>
              <a:rPr lang="en-US" dirty="0"/>
              <a:t>As deep learning techniques continue to evolve, their role in liver tumor segmentation is expected to grow even more prominent. Data Augmentation; Utilizing data augmentation techniques can expand the dataset and enhance the network's generalization ability, leading to more robust segmentation performance. Transfer Learning; Leveraging transfer learning from pre-trained models can accelerate the training process and improve the network's segmentation capabilities. Multi-Task Learning; Incorporating additional tasks, such as lesion segmentation or tissue classification, can further enhance the network's overall performance.</a:t>
            </a:r>
          </a:p>
        </p:txBody>
      </p:sp>
    </p:spTree>
    <p:extLst>
      <p:ext uri="{BB962C8B-B14F-4D97-AF65-F5344CB8AC3E}">
        <p14:creationId xmlns:p14="http://schemas.microsoft.com/office/powerpoint/2010/main" val="288436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BF75-C869-A8F4-E596-65519432D044}"/>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B0BBB7A8-4667-BD59-1305-AB937A22EEC3}"/>
              </a:ext>
            </a:extLst>
          </p:cNvPr>
          <p:cNvSpPr>
            <a:spLocks noGrp="1"/>
          </p:cNvSpPr>
          <p:nvPr>
            <p:ph idx="1"/>
          </p:nvPr>
        </p:nvSpPr>
        <p:spPr/>
        <p:txBody>
          <a:bodyPr/>
          <a:lstStyle/>
          <a:p>
            <a:r>
              <a:rPr lang="en-US" sz="2400" dirty="0"/>
              <a:t>Abstract</a:t>
            </a:r>
          </a:p>
          <a:p>
            <a:r>
              <a:rPr lang="en-US" sz="2400" dirty="0"/>
              <a:t>Introduction</a:t>
            </a:r>
          </a:p>
          <a:p>
            <a:r>
              <a:rPr lang="en-US" sz="2400" dirty="0"/>
              <a:t>Dataset Used</a:t>
            </a:r>
          </a:p>
          <a:p>
            <a:r>
              <a:rPr lang="en-US" sz="2400" dirty="0"/>
              <a:t>Block Diagram</a:t>
            </a:r>
          </a:p>
          <a:p>
            <a:r>
              <a:rPr lang="en-US" sz="2400" dirty="0"/>
              <a:t>Architecture</a:t>
            </a:r>
          </a:p>
          <a:p>
            <a:r>
              <a:rPr lang="en-US" sz="2400" dirty="0"/>
              <a:t>Implementation</a:t>
            </a:r>
          </a:p>
          <a:p>
            <a:r>
              <a:rPr lang="en-US" sz="2400" dirty="0"/>
              <a:t>Conclusion</a:t>
            </a:r>
          </a:p>
          <a:p>
            <a:endParaRPr lang="en-US" dirty="0"/>
          </a:p>
        </p:txBody>
      </p:sp>
    </p:spTree>
    <p:extLst>
      <p:ext uri="{BB962C8B-B14F-4D97-AF65-F5344CB8AC3E}">
        <p14:creationId xmlns:p14="http://schemas.microsoft.com/office/powerpoint/2010/main" val="404848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2FA13F-338B-8C5F-43DF-F17D0E51C165}"/>
              </a:ext>
            </a:extLst>
          </p:cNvPr>
          <p:cNvSpPr/>
          <p:nvPr/>
        </p:nvSpPr>
        <p:spPr>
          <a:xfrm>
            <a:off x="3827528" y="2967335"/>
            <a:ext cx="453694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THANK YOU!</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56537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07EB-C759-BC8F-DD7B-3057EEAC8A4B}"/>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F1F271CA-64AF-F0A8-187F-BEDF342B1EE6}"/>
              </a:ext>
            </a:extLst>
          </p:cNvPr>
          <p:cNvSpPr>
            <a:spLocks noGrp="1"/>
          </p:cNvSpPr>
          <p:nvPr>
            <p:ph idx="1"/>
          </p:nvPr>
        </p:nvSpPr>
        <p:spPr/>
        <p:txBody>
          <a:bodyPr/>
          <a:lstStyle/>
          <a:p>
            <a:pPr marL="0" indent="0">
              <a:buNone/>
            </a:pPr>
            <a:r>
              <a:rPr lang="en-US" dirty="0"/>
              <a:t>Liver cancer is one of the leading causes of cancer-related deaths worldwide. Early detection and treatment are crucial for improving patient outcomes. Accurate segmentation of liver tumors in medical images, such as CT scans and MRI images, is essential for this process. </a:t>
            </a:r>
            <a:r>
              <a:rPr lang="en-US" dirty="0" err="1"/>
              <a:t>UNet</a:t>
            </a:r>
            <a:r>
              <a:rPr lang="en-US" dirty="0"/>
              <a:t>, a convolutional neural network (CNN) architecture, has emerged as a powerful tool for image segmentation, demonstrating remarkable performance in various medical imaging applications. This project delves into the application of </a:t>
            </a:r>
            <a:r>
              <a:rPr lang="en-US" dirty="0" err="1"/>
              <a:t>UNet</a:t>
            </a:r>
            <a:r>
              <a:rPr lang="en-US" dirty="0"/>
              <a:t> for liver tumor segmentation, exploring its architecture, training process. </a:t>
            </a:r>
          </a:p>
          <a:p>
            <a:pPr marL="0" indent="0">
              <a:buNone/>
            </a:pPr>
            <a:r>
              <a:rPr lang="en-US" dirty="0" err="1"/>
              <a:t>UNet</a:t>
            </a:r>
            <a:r>
              <a:rPr lang="en-US" dirty="0"/>
              <a:t> comprises a contracting path and an expansive path, each composed of convolutional and pooling or </a:t>
            </a:r>
            <a:r>
              <a:rPr lang="en-US" dirty="0" err="1"/>
              <a:t>upsampling</a:t>
            </a:r>
            <a:r>
              <a:rPr lang="en-US" dirty="0"/>
              <a:t> layers, respectively. Skip connections bridge these paths, enabling the network to capture contextual information from both high-resolution and low-resolution feature maps. This combination of skip connections and multi-resolution feature extraction enables </a:t>
            </a:r>
            <a:r>
              <a:rPr lang="en-US" dirty="0" err="1"/>
              <a:t>UNet</a:t>
            </a:r>
            <a:r>
              <a:rPr lang="en-US" dirty="0"/>
              <a:t> to excel in precise localization of features, particularly beneficial for segmenting intricate structures like liver tumors.</a:t>
            </a:r>
          </a:p>
        </p:txBody>
      </p:sp>
    </p:spTree>
    <p:extLst>
      <p:ext uri="{BB962C8B-B14F-4D97-AF65-F5344CB8AC3E}">
        <p14:creationId xmlns:p14="http://schemas.microsoft.com/office/powerpoint/2010/main" val="53898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51C0-FF0F-7DA8-FE87-2E148B06B26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35FE70C-C749-EC90-C61B-F6B64D09C11F}"/>
              </a:ext>
            </a:extLst>
          </p:cNvPr>
          <p:cNvSpPr>
            <a:spLocks noGrp="1"/>
          </p:cNvSpPr>
          <p:nvPr>
            <p:ph idx="1"/>
          </p:nvPr>
        </p:nvSpPr>
        <p:spPr/>
        <p:txBody>
          <a:bodyPr/>
          <a:lstStyle/>
          <a:p>
            <a:r>
              <a:rPr lang="en-US" dirty="0"/>
              <a:t>Hepatocellular carcinoma (HCC), another name for liver cancer, is a kind of cancer that starts in the liver, which is the biggest solid organ in the human body. The liver is essential for several body processes, such as bile generation, protein synthesis, and detoxification. Any area of the liver can develop liver cancer, which can range in kind from benign (non-cancerous) to malignant (cancerous). Diagnosing liver cancer typically involves a combination of imaging tests, blood tests, and liver biopsies.</a:t>
            </a:r>
          </a:p>
          <a:p>
            <a:r>
              <a:rPr lang="en-US" dirty="0"/>
              <a:t>Liver tumor segmentation is the process of identifying the boundaries of a liver tumor in a CT image. CT images can be used to detect liver tumors and to track their growth over time. Deep learning has been shown to be very effective for liver tumor segmentation, and it is now the most widely used method for this task. </a:t>
            </a:r>
          </a:p>
          <a:p>
            <a:r>
              <a:rPr lang="en-US" dirty="0"/>
              <a:t>We apply </a:t>
            </a:r>
            <a:r>
              <a:rPr lang="en-US" dirty="0" err="1"/>
              <a:t>UNet</a:t>
            </a:r>
            <a:r>
              <a:rPr lang="en-US" dirty="0"/>
              <a:t> architecture for the efficient segmentation of liver cancers from CT images. Convolutional neural networks (CNNs) like </a:t>
            </a:r>
            <a:r>
              <a:rPr lang="en-US" dirty="0" err="1"/>
              <a:t>UNet</a:t>
            </a:r>
            <a:r>
              <a:rPr lang="en-US" dirty="0"/>
              <a:t> were created especially for biomedical image segmentation applications. Its U-shaped design, which consists of an expanding path and a contracting path, allows it to extract both low-level and high-level characteristics from the input picture. This makes it possible to precisely segment complex objects, such as liver tumors, even when noise and artifacts are present.</a:t>
            </a:r>
          </a:p>
        </p:txBody>
      </p:sp>
    </p:spTree>
    <p:extLst>
      <p:ext uri="{BB962C8B-B14F-4D97-AF65-F5344CB8AC3E}">
        <p14:creationId xmlns:p14="http://schemas.microsoft.com/office/powerpoint/2010/main" val="120321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6083-6600-4BDC-A09B-6280DFB79E8A}"/>
              </a:ext>
            </a:extLst>
          </p:cNvPr>
          <p:cNvSpPr>
            <a:spLocks noGrp="1"/>
          </p:cNvSpPr>
          <p:nvPr>
            <p:ph type="title"/>
          </p:nvPr>
        </p:nvSpPr>
        <p:spPr/>
        <p:txBody>
          <a:bodyPr/>
          <a:lstStyle/>
          <a:p>
            <a:r>
              <a:rPr lang="en-US" dirty="0"/>
              <a:t>DATASET USED</a:t>
            </a:r>
          </a:p>
        </p:txBody>
      </p:sp>
      <p:sp>
        <p:nvSpPr>
          <p:cNvPr id="3" name="Content Placeholder 2">
            <a:extLst>
              <a:ext uri="{FF2B5EF4-FFF2-40B4-BE49-F238E27FC236}">
                <a16:creationId xmlns:a16="http://schemas.microsoft.com/office/drawing/2014/main" id="{5AAF33C4-20B9-9639-E7FB-D37F54112F87}"/>
              </a:ext>
            </a:extLst>
          </p:cNvPr>
          <p:cNvSpPr>
            <a:spLocks noGrp="1"/>
          </p:cNvSpPr>
          <p:nvPr>
            <p:ph idx="1"/>
          </p:nvPr>
        </p:nvSpPr>
        <p:spPr/>
        <p:txBody>
          <a:bodyPr/>
          <a:lstStyle/>
          <a:p>
            <a:r>
              <a:rPr lang="en-US" dirty="0"/>
              <a:t>The 3D-IRCADb-01 database is composed of the 3D CT-scans of 10 women and 10 men with hepatic </a:t>
            </a:r>
            <a:r>
              <a:rPr lang="en-US" dirty="0" err="1"/>
              <a:t>tumours</a:t>
            </a:r>
            <a:r>
              <a:rPr lang="en-US" dirty="0"/>
              <a:t> in 75% of cases. The 20 folders correspond to 20 different patients, which can be downloaded individually or conjointly. </a:t>
            </a:r>
          </a:p>
          <a:p>
            <a:r>
              <a:rPr lang="en-US" dirty="0"/>
              <a:t>The CT scans are accompanied by manual segmentations of the liver and tumors, which serve as ground truth for evaluating segmentation algorithms.</a:t>
            </a:r>
          </a:p>
          <a:p>
            <a:r>
              <a:rPr lang="en-US" dirty="0"/>
              <a:t>The dataset is realistic as it includes scans of real patients with hepatic tumors, reflecting the challenges encountered in clinical practice.</a:t>
            </a:r>
          </a:p>
          <a:p>
            <a:r>
              <a:rPr lang="en-US" dirty="0"/>
              <a:t>It has a diverse patient population. It represents a diverse range of patients in terms of age, gender, and tumor characteristics.</a:t>
            </a:r>
          </a:p>
          <a:p>
            <a:r>
              <a:rPr lang="en-US" dirty="0">
                <a:hlinkClick r:id="rId2"/>
              </a:rPr>
              <a:t>https://www.ircad.fr/research/data-sets/liver-segmentation-3d-ircadb-01/</a:t>
            </a:r>
            <a:endParaRPr lang="en-US" dirty="0"/>
          </a:p>
          <a:p>
            <a:endParaRPr lang="en-US" dirty="0"/>
          </a:p>
        </p:txBody>
      </p:sp>
    </p:spTree>
    <p:extLst>
      <p:ext uri="{BB962C8B-B14F-4D97-AF65-F5344CB8AC3E}">
        <p14:creationId xmlns:p14="http://schemas.microsoft.com/office/powerpoint/2010/main" val="145502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7CFD-6853-83F7-C5D4-749742F63B8D}"/>
              </a:ext>
            </a:extLst>
          </p:cNvPr>
          <p:cNvSpPr>
            <a:spLocks noGrp="1"/>
          </p:cNvSpPr>
          <p:nvPr>
            <p:ph type="title"/>
          </p:nvPr>
        </p:nvSpPr>
        <p:spPr/>
        <p:txBody>
          <a:bodyPr/>
          <a:lstStyle/>
          <a:p>
            <a:r>
              <a:rPr lang="en-US"/>
              <a:t>Architecture</a:t>
            </a:r>
          </a:p>
        </p:txBody>
      </p:sp>
      <p:sp>
        <p:nvSpPr>
          <p:cNvPr id="3" name="Content Placeholder 2">
            <a:extLst>
              <a:ext uri="{FF2B5EF4-FFF2-40B4-BE49-F238E27FC236}">
                <a16:creationId xmlns:a16="http://schemas.microsoft.com/office/drawing/2014/main" id="{DDA6B5BD-500C-A2CB-6940-C2B8DD484505}"/>
              </a:ext>
            </a:extLst>
          </p:cNvPr>
          <p:cNvSpPr>
            <a:spLocks noGrp="1"/>
          </p:cNvSpPr>
          <p:nvPr>
            <p:ph idx="1"/>
          </p:nvPr>
        </p:nvSpPr>
        <p:spPr/>
        <p:txBody>
          <a:bodyPr>
            <a:normAutofit/>
          </a:bodyPr>
          <a:lstStyle/>
          <a:p>
            <a:r>
              <a:rPr lang="en-US" dirty="0"/>
              <a:t>We make use of the </a:t>
            </a:r>
            <a:r>
              <a:rPr lang="en-US" dirty="0" err="1"/>
              <a:t>Unet</a:t>
            </a:r>
            <a:r>
              <a:rPr lang="en-US" dirty="0"/>
              <a:t> architecture in this project. </a:t>
            </a:r>
            <a:r>
              <a:rPr lang="en-US" dirty="0" err="1"/>
              <a:t>UNet</a:t>
            </a:r>
            <a:r>
              <a:rPr lang="en-US" dirty="0"/>
              <a:t> is a popular architecture for image segmentation tasks because it is able to achieve high accuracy while being computationally efficient. </a:t>
            </a:r>
          </a:p>
          <a:p>
            <a:r>
              <a:rPr lang="en-US" dirty="0"/>
              <a:t>It is a fully convolutional network, meaning that it only uses convolutional layers and does not have any fully connected layers. This makes </a:t>
            </a:r>
            <a:r>
              <a:rPr lang="en-US" dirty="0" err="1"/>
              <a:t>UNet</a:t>
            </a:r>
            <a:r>
              <a:rPr lang="en-US" dirty="0"/>
              <a:t> well-suited for image segmentation tasks because it can preserve spatial information throughout the network.</a:t>
            </a:r>
          </a:p>
          <a:p>
            <a:r>
              <a:rPr lang="en-US" dirty="0" err="1"/>
              <a:t>UNet</a:t>
            </a:r>
            <a:r>
              <a:rPr lang="en-US" dirty="0"/>
              <a:t> consists of two main paths: a contracting path and an expansive path. The contracting path consists of a series of convolutional and pooling layers that reduce the spatial resolution of the input image. The expansive path consists of a series of transposed convolutional and </a:t>
            </a:r>
            <a:r>
              <a:rPr lang="en-US" dirty="0" err="1"/>
              <a:t>upsampling</a:t>
            </a:r>
            <a:r>
              <a:rPr lang="en-US" dirty="0"/>
              <a:t> layers that increase the spatial resolution of the feature maps.</a:t>
            </a:r>
          </a:p>
          <a:p>
            <a:r>
              <a:rPr lang="en-US" dirty="0"/>
              <a:t>At each level of the network, the contracting and expansive paths are connected by skip connections. These skip connections allow the network to learn precise localization of features at different scales.</a:t>
            </a:r>
          </a:p>
        </p:txBody>
      </p:sp>
    </p:spTree>
    <p:extLst>
      <p:ext uri="{BB962C8B-B14F-4D97-AF65-F5344CB8AC3E}">
        <p14:creationId xmlns:p14="http://schemas.microsoft.com/office/powerpoint/2010/main" val="381721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43C9-0EAE-8E94-32F7-9828826F5FF3}"/>
              </a:ext>
            </a:extLst>
          </p:cNvPr>
          <p:cNvSpPr>
            <a:spLocks noGrp="1"/>
          </p:cNvSpPr>
          <p:nvPr>
            <p:ph type="title"/>
          </p:nvPr>
        </p:nvSpPr>
        <p:spPr/>
        <p:txBody>
          <a:bodyPr/>
          <a:lstStyle/>
          <a:p>
            <a:r>
              <a:rPr lang="en-US" dirty="0"/>
              <a:t>Architecture</a:t>
            </a:r>
          </a:p>
        </p:txBody>
      </p:sp>
      <p:pic>
        <p:nvPicPr>
          <p:cNvPr id="1026" name="Picture 2" descr="Creating and training a U-Net model with PyTorch for 2D &amp; 3D semantic  segmentation: Model building [2/4] | by Johannes Schmidt | Towards Data  Science">
            <a:extLst>
              <a:ext uri="{FF2B5EF4-FFF2-40B4-BE49-F238E27FC236}">
                <a16:creationId xmlns:a16="http://schemas.microsoft.com/office/drawing/2014/main" id="{D7962CEB-5066-59CE-4533-F13E3FFBA0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2541" y="2103438"/>
            <a:ext cx="6947647" cy="411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8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A2D0-BBAF-DCC8-C15D-C86935F1CC68}"/>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3A36FEA1-DD8A-EE1E-842D-F4AD1817FB7B}"/>
              </a:ext>
            </a:extLst>
          </p:cNvPr>
          <p:cNvPicPr>
            <a:picLocks noGrp="1" noChangeAspect="1"/>
          </p:cNvPicPr>
          <p:nvPr>
            <p:ph idx="1"/>
          </p:nvPr>
        </p:nvPicPr>
        <p:blipFill>
          <a:blip r:embed="rId2"/>
          <a:stretch>
            <a:fillRect/>
          </a:stretch>
        </p:blipFill>
        <p:spPr>
          <a:xfrm>
            <a:off x="1075765" y="2433990"/>
            <a:ext cx="10058400" cy="3206513"/>
          </a:xfrm>
        </p:spPr>
      </p:pic>
    </p:spTree>
    <p:extLst>
      <p:ext uri="{BB962C8B-B14F-4D97-AF65-F5344CB8AC3E}">
        <p14:creationId xmlns:p14="http://schemas.microsoft.com/office/powerpoint/2010/main" val="345122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6B1E-A3F7-72D8-C04A-FA7F1CAEA9BD}"/>
              </a:ext>
            </a:extLst>
          </p:cNvPr>
          <p:cNvSpPr>
            <a:spLocks noGrp="1"/>
          </p:cNvSpPr>
          <p:nvPr>
            <p:ph type="title"/>
          </p:nvPr>
        </p:nvSpPr>
        <p:spPr/>
        <p:txBody>
          <a:bodyPr/>
          <a:lstStyle/>
          <a:p>
            <a:r>
              <a:rPr lang="en-US" dirty="0"/>
              <a:t>Implementation</a:t>
            </a:r>
          </a:p>
        </p:txBody>
      </p:sp>
      <p:pic>
        <p:nvPicPr>
          <p:cNvPr id="5" name="Content Placeholder 4">
            <a:extLst>
              <a:ext uri="{FF2B5EF4-FFF2-40B4-BE49-F238E27FC236}">
                <a16:creationId xmlns:a16="http://schemas.microsoft.com/office/drawing/2014/main" id="{CA683388-5C5A-747C-D1B5-3C83065E55BA}"/>
              </a:ext>
            </a:extLst>
          </p:cNvPr>
          <p:cNvPicPr>
            <a:picLocks noGrp="1" noChangeAspect="1"/>
          </p:cNvPicPr>
          <p:nvPr>
            <p:ph idx="1"/>
          </p:nvPr>
        </p:nvPicPr>
        <p:blipFill>
          <a:blip r:embed="rId2"/>
          <a:stretch>
            <a:fillRect/>
          </a:stretch>
        </p:blipFill>
        <p:spPr>
          <a:xfrm>
            <a:off x="1075765" y="2313012"/>
            <a:ext cx="10058400" cy="3430538"/>
          </a:xfrm>
        </p:spPr>
      </p:pic>
    </p:spTree>
    <p:extLst>
      <p:ext uri="{BB962C8B-B14F-4D97-AF65-F5344CB8AC3E}">
        <p14:creationId xmlns:p14="http://schemas.microsoft.com/office/powerpoint/2010/main" val="182131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{E9A77B9A-9524-4861-89A6-FD4AD23FC9F2}tf56219246_win32</Template>
  <TotalTime>1150</TotalTime>
  <Words>902</Words>
  <Application>Microsoft Office PowerPoint</Application>
  <PresentationFormat>Widescreen</PresentationFormat>
  <Paragraphs>45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Avenir Next LT Pro</vt:lpstr>
      <vt:lpstr>Avenir Next LT Pro Light</vt:lpstr>
      <vt:lpstr>Garamond</vt:lpstr>
      <vt:lpstr>SavonVTI</vt:lpstr>
      <vt:lpstr>Liver segmentation of ct images with deep learning</vt:lpstr>
      <vt:lpstr>CONTENT</vt:lpstr>
      <vt:lpstr>ABSTRACT</vt:lpstr>
      <vt:lpstr>INTRODUCTION</vt:lpstr>
      <vt:lpstr>DATASET USED</vt:lpstr>
      <vt:lpstr>Architecture</vt:lpstr>
      <vt:lpstr>Architecture</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SOUBITH BABU KANATAN</dc:creator>
  <cp:lastModifiedBy>SOUBITH BABU KANATAN</cp:lastModifiedBy>
  <cp:revision>8</cp:revision>
  <dcterms:created xsi:type="dcterms:W3CDTF">2023-12-04T13:36:57Z</dcterms:created>
  <dcterms:modified xsi:type="dcterms:W3CDTF">2023-12-07T11:17:22Z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